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-2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BBBD-6CFB-B845-9992-8BDE7D1BAE41}" type="datetimeFigureOut">
              <a:rPr lang="en-US" smtClean="0"/>
              <a:t>4/4/20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ED6D-52A5-3B46-9FCD-F7AA5A983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425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BBBD-6CFB-B845-9992-8BDE7D1BAE41}" type="datetimeFigureOut">
              <a:rPr lang="en-US" smtClean="0"/>
              <a:t>4/4/20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ED6D-52A5-3B46-9FCD-F7AA5A983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23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BBBD-6CFB-B845-9992-8BDE7D1BAE41}" type="datetimeFigureOut">
              <a:rPr lang="en-US" smtClean="0"/>
              <a:t>4/4/20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ED6D-52A5-3B46-9FCD-F7AA5A983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24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BBBD-6CFB-B845-9992-8BDE7D1BAE41}" type="datetimeFigureOut">
              <a:rPr lang="en-US" smtClean="0"/>
              <a:t>4/4/20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ED6D-52A5-3B46-9FCD-F7AA5A983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BBBD-6CFB-B845-9992-8BDE7D1BAE41}" type="datetimeFigureOut">
              <a:rPr lang="en-US" smtClean="0"/>
              <a:t>4/4/20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ED6D-52A5-3B46-9FCD-F7AA5A983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52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BBBD-6CFB-B845-9992-8BDE7D1BAE41}" type="datetimeFigureOut">
              <a:rPr lang="en-US" smtClean="0"/>
              <a:t>4/4/20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ED6D-52A5-3B46-9FCD-F7AA5A983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09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BBBD-6CFB-B845-9992-8BDE7D1BAE41}" type="datetimeFigureOut">
              <a:rPr lang="en-US" smtClean="0"/>
              <a:t>4/4/20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ED6D-52A5-3B46-9FCD-F7AA5A983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25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BBBD-6CFB-B845-9992-8BDE7D1BAE41}" type="datetimeFigureOut">
              <a:rPr lang="en-US" smtClean="0"/>
              <a:t>4/4/20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ED6D-52A5-3B46-9FCD-F7AA5A983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165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BBBD-6CFB-B845-9992-8BDE7D1BAE41}" type="datetimeFigureOut">
              <a:rPr lang="en-US" smtClean="0"/>
              <a:t>4/4/20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ED6D-52A5-3B46-9FCD-F7AA5A983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01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BBBD-6CFB-B845-9992-8BDE7D1BAE41}" type="datetimeFigureOut">
              <a:rPr lang="en-US" smtClean="0"/>
              <a:t>4/4/20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ED6D-52A5-3B46-9FCD-F7AA5A983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6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BBBD-6CFB-B845-9992-8BDE7D1BAE41}" type="datetimeFigureOut">
              <a:rPr lang="en-US" smtClean="0"/>
              <a:t>4/4/20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ED6D-52A5-3B46-9FCD-F7AA5A983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98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9BBBD-6CFB-B845-9992-8BDE7D1BAE41}" type="datetimeFigureOut">
              <a:rPr lang="en-US" smtClean="0"/>
              <a:t>4/4/20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EED6D-52A5-3B46-9FCD-F7AA5A983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74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Times New Roman"/>
                <a:cs typeface="Times New Roman"/>
              </a:rPr>
              <a:t>5. </a:t>
            </a:r>
            <a:r>
              <a:rPr lang="kk-KZ" b="1" dirty="0">
                <a:latin typeface="Times New Roman"/>
                <a:cs typeface="Times New Roman"/>
              </a:rPr>
              <a:t>Бәсеке және монополия.</a:t>
            </a:r>
            <a:r>
              <a:rPr lang="ru-RU" b="1" dirty="0">
                <a:latin typeface="Times New Roman"/>
                <a:cs typeface="Times New Roman"/>
              </a:rPr>
              <a:t> </a:t>
            </a:r>
            <a:br>
              <a:rPr lang="ru-RU" b="1" dirty="0">
                <a:latin typeface="Times New Roman"/>
                <a:ea typeface="ＭＳ Ｐゴシック" pitchFamily="-84" charset="-128"/>
                <a:cs typeface="Times New Roman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79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kk-KZ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Бәсекелестік күрес</a:t>
            </a:r>
            <a:endParaRPr lang="en-US" dirty="0">
              <a:latin typeface="Times New Roman" pitchFamily="18" charset="0"/>
              <a:ea typeface="ＭＳ Ｐゴシック" pitchFamily="-84" charset="-128"/>
              <a:cs typeface="Times New Roman" pitchFamily="18" charset="0"/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263" indent="0" algn="just" eaLnBrk="1" hangingPunct="1">
              <a:buFont typeface="Wingdings 2" pitchFamily="18" charset="2"/>
              <a:buNone/>
            </a:pPr>
            <a:r>
              <a:rPr lang="kk-KZ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Жылжымалы,өктемелі үрдіс.Оның өлшемі болып  жағдайдың тепе-теңдігі емес,экономикалық  байланыстың барлық салаларындағы және белсенді кәсіпорынындағы негізгі ойларды үнемі бұзып отыру жатады.</a:t>
            </a:r>
            <a:endParaRPr lang="en-US" dirty="0">
              <a:latin typeface="Times New Roman" pitchFamily="18" charset="0"/>
              <a:ea typeface="ＭＳ Ｐゴシック" pitchFamily="-8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261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580074" y="850189"/>
            <a:ext cx="7917222" cy="3508375"/>
          </a:xfrm>
        </p:spPr>
        <p:txBody>
          <a:bodyPr>
            <a:normAutofit fontScale="62500" lnSpcReduction="20000"/>
          </a:bodyPr>
          <a:lstStyle/>
          <a:p>
            <a:pPr marL="68263" indent="0" algn="just" eaLnBrk="1" hangingPunct="1">
              <a:buFont typeface="Wingdings 2" pitchFamily="18" charset="2"/>
              <a:buNone/>
            </a:pPr>
            <a:r>
              <a:rPr lang="ru-RU" dirty="0" err="1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Бәсеке</a:t>
            </a:r>
            <a:r>
              <a:rPr lang="ru-RU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үнемі</a:t>
            </a:r>
            <a:r>
              <a:rPr lang="ru-RU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мынадай</a:t>
            </a:r>
            <a:r>
              <a:rPr lang="ru-RU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талаптарды</a:t>
            </a:r>
            <a:r>
              <a:rPr lang="ru-RU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қояды</a:t>
            </a:r>
            <a:r>
              <a:rPr lang="ru-RU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:</a:t>
            </a:r>
          </a:p>
          <a:p>
            <a:pPr marL="525463" indent="-457200" algn="just" eaLnBrk="1" hangingPunct="1">
              <a:buFont typeface="+mj-lt"/>
              <a:buAutoNum type="arabicPeriod"/>
            </a:pPr>
            <a:r>
              <a:rPr lang="ru-RU" dirty="0" err="1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Қажеттілік</a:t>
            </a:r>
            <a:r>
              <a:rPr lang="ru-RU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 пен </a:t>
            </a:r>
            <a:r>
              <a:rPr lang="ru-RU" dirty="0" err="1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ынталандыруды</a:t>
            </a:r>
            <a:r>
              <a:rPr lang="ru-RU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олар</a:t>
            </a:r>
            <a:r>
              <a:rPr lang="ru-RU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әсер</a:t>
            </a:r>
            <a:r>
              <a:rPr lang="ru-RU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етерліктей</a:t>
            </a:r>
            <a:r>
              <a:rPr lang="ru-RU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ғана</a:t>
            </a:r>
            <a:r>
              <a:rPr lang="ru-RU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қажеттіліктерді</a:t>
            </a:r>
            <a:r>
              <a:rPr lang="ru-RU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зерттеңіздер</a:t>
            </a:r>
            <a:r>
              <a:rPr lang="ru-RU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оларға</a:t>
            </a:r>
            <a:r>
              <a:rPr lang="ru-RU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өз</a:t>
            </a:r>
            <a:r>
              <a:rPr lang="ru-RU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тауарларыңызды</a:t>
            </a:r>
            <a:r>
              <a:rPr lang="ru-RU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ыңғайлаңыздар</a:t>
            </a:r>
            <a:r>
              <a:rPr lang="ru-RU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.</a:t>
            </a:r>
          </a:p>
          <a:p>
            <a:pPr marL="525463" indent="-457200" algn="just" eaLnBrk="1" hangingPunct="1">
              <a:buFont typeface="+mj-lt"/>
              <a:buAutoNum type="arabicPeriod"/>
            </a:pPr>
            <a:r>
              <a:rPr lang="ru-RU" dirty="0" err="1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Тауарларыңызды</a:t>
            </a:r>
            <a:r>
              <a:rPr lang="ru-RU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мүмкіндігінше</a:t>
            </a:r>
            <a:r>
              <a:rPr lang="ru-RU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тұтынушыларға</a:t>
            </a:r>
            <a:r>
              <a:rPr lang="ru-RU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 аса </a:t>
            </a:r>
            <a:r>
              <a:rPr lang="ru-RU" dirty="0" err="1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қажетті</a:t>
            </a:r>
            <a:r>
              <a:rPr lang="ru-RU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қылып</a:t>
            </a:r>
            <a:r>
              <a:rPr lang="ru-RU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шығарыңыздар</a:t>
            </a:r>
            <a:r>
              <a:rPr lang="ru-RU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Өндірген</a:t>
            </a:r>
            <a:r>
              <a:rPr lang="ru-RU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тауарларыңызға</a:t>
            </a:r>
            <a:r>
              <a:rPr lang="ru-RU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деген</a:t>
            </a:r>
            <a:r>
              <a:rPr lang="ru-RU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қажеттілік</a:t>
            </a:r>
            <a:r>
              <a:rPr lang="ru-RU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өскен</a:t>
            </a:r>
            <a:r>
              <a:rPr lang="ru-RU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сайын</a:t>
            </a:r>
            <a:r>
              <a:rPr lang="ru-RU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оның</a:t>
            </a:r>
            <a:r>
              <a:rPr lang="ru-RU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пайдалылығы</a:t>
            </a:r>
            <a:r>
              <a:rPr lang="ru-RU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жоғарылайды</a:t>
            </a:r>
            <a:r>
              <a:rPr lang="ru-RU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тауарларыңыздың</a:t>
            </a:r>
            <a:r>
              <a:rPr lang="ru-RU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сатылып</a:t>
            </a:r>
            <a:r>
              <a:rPr lang="ru-RU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кетуіне</a:t>
            </a:r>
            <a:r>
              <a:rPr lang="ru-RU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мүмкіндік</a:t>
            </a:r>
            <a:r>
              <a:rPr lang="ru-RU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 те </a:t>
            </a:r>
            <a:r>
              <a:rPr lang="ru-RU" dirty="0" err="1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молаяды</a:t>
            </a:r>
            <a:r>
              <a:rPr lang="ru-RU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.</a:t>
            </a:r>
          </a:p>
          <a:p>
            <a:pPr marL="525463" indent="-457200" algn="just" eaLnBrk="1" hangingPunct="1">
              <a:buFont typeface="+mj-lt"/>
              <a:buAutoNum type="arabicPeriod"/>
            </a:pPr>
            <a:r>
              <a:rPr lang="ru-RU" dirty="0" err="1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Қашанда</a:t>
            </a:r>
            <a:r>
              <a:rPr lang="ru-RU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 «</a:t>
            </a:r>
            <a:r>
              <a:rPr lang="ru-RU" dirty="0" err="1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сұраныс</a:t>
            </a:r>
            <a:r>
              <a:rPr lang="ru-RU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» болу </a:t>
            </a:r>
            <a:r>
              <a:rPr lang="ru-RU" dirty="0" err="1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үшін</a:t>
            </a:r>
            <a:r>
              <a:rPr lang="ru-RU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тұтынушылардың</a:t>
            </a:r>
            <a:r>
              <a:rPr lang="ru-RU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ынталылықтарындағы</a:t>
            </a:r>
            <a:r>
              <a:rPr lang="ru-RU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өзгерістерінде</a:t>
            </a:r>
            <a:r>
              <a:rPr lang="ru-RU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кезінде</a:t>
            </a:r>
            <a:r>
              <a:rPr lang="ru-RU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 тап </a:t>
            </a:r>
            <a:r>
              <a:rPr lang="ru-RU" dirty="0" err="1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басып</a:t>
            </a:r>
            <a:r>
              <a:rPr lang="ru-RU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тани</a:t>
            </a:r>
            <a:r>
              <a:rPr lang="ru-RU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білу</a:t>
            </a:r>
            <a:r>
              <a:rPr lang="ru-RU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керек</a:t>
            </a:r>
            <a:r>
              <a:rPr lang="ru-RU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ea typeface="ＭＳ Ｐゴシック" pitchFamily="-8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403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kk-KZ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Жетілген бәсекенің негізгі шарттары</a:t>
            </a:r>
            <a:endParaRPr lang="en-US" dirty="0">
              <a:latin typeface="Times New Roman" pitchFamily="18" charset="0"/>
              <a:ea typeface="ＭＳ Ｐゴシック" pitchFamily="-84" charset="-128"/>
              <a:cs typeface="Times New Roman" pitchFamily="18" charset="0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263" indent="0" algn="just" eaLnBrk="1" hangingPunct="1">
              <a:buFont typeface="Wingdings 2" pitchFamily="18" charset="2"/>
              <a:buNone/>
            </a:pPr>
            <a:r>
              <a:rPr lang="kk-KZ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1.Кәсіпорын сатушылардың өте көп болуы 2.Стандарттанған өнімдер </a:t>
            </a:r>
          </a:p>
          <a:p>
            <a:pPr marL="68263" indent="0" algn="just" eaLnBrk="1" hangingPunct="1">
              <a:buFont typeface="Wingdings 2" pitchFamily="18" charset="2"/>
              <a:buNone/>
            </a:pPr>
            <a:r>
              <a:rPr lang="kk-KZ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3.Сатушы бағаны бақылауды жүзеге асыра алмайды </a:t>
            </a:r>
          </a:p>
          <a:p>
            <a:pPr marL="68263" indent="0" algn="just" eaLnBrk="1" hangingPunct="1">
              <a:buFont typeface="Wingdings 2" pitchFamily="18" charset="2"/>
              <a:buNone/>
            </a:pPr>
            <a:r>
              <a:rPr lang="kk-KZ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4.Салаға еркін кіріп одан еркін шығады 5.Ақпаратты еркін түрде алуға болады.</a:t>
            </a:r>
            <a:endParaRPr lang="en-US" dirty="0">
              <a:latin typeface="Times New Roman" pitchFamily="18" charset="0"/>
              <a:ea typeface="ＭＳ Ｐゴシック" pitchFamily="-8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108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kk-KZ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Таза монополия</a:t>
            </a:r>
            <a:endParaRPr lang="en-US" dirty="0">
              <a:latin typeface="Times New Roman" pitchFamily="18" charset="0"/>
              <a:ea typeface="ＭＳ Ｐゴシック" pitchFamily="-84" charset="-128"/>
              <a:cs typeface="Times New Roman" pitchFamily="18" charset="0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263" indent="0" algn="just" eaLnBrk="1" hangingPunct="1">
              <a:buFont typeface="Wingdings 2" pitchFamily="18" charset="2"/>
              <a:buNone/>
            </a:pPr>
            <a:r>
              <a:rPr lang="kk-KZ" dirty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Бір фирма өнім өндіру жөнінен салада жалғыз ғана,оны ауыстыра алатындай басқа фирмалары жоқ.Таза монополист бағаға билік етеді.Фирма бағаны бақылауды жүзеге асырады. Ал таза монополияда ол салаға енуге күшті тосқауыл қойылған. </a:t>
            </a:r>
            <a:endParaRPr lang="en-US" dirty="0">
              <a:latin typeface="Times New Roman" pitchFamily="18" charset="0"/>
              <a:ea typeface="ＭＳ Ｐゴシック" pitchFamily="-8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638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           Монополистік бәсеке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Көптеген сатушылар бір-біріне ұқсас,жекелеген сипаттамалары бойынша бір-бірінен ерекшелеу көптеген тауарларды рынокка жеткізеді.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947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              Олигополия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Бірнеше ірі фирмалар белгілі бір тауарлар мен игі қызметтердің рыноктарын бақылайды.Тән белгілер:</a:t>
            </a: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 1 салада салыстырмалы түрде аздаған фирмалар үстемдік етеді,</a:t>
            </a: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2 Өнім стандарттанған тіпті бөлшектенген болуы мүмкін.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239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2988" y="1163786"/>
            <a:ext cx="6777037" cy="3508375"/>
          </a:xfrm>
        </p:spPr>
        <p:txBody>
          <a:bodyPr>
            <a:normAutofit fontScale="92500"/>
          </a:bodyPr>
          <a:lstStyle/>
          <a:p>
            <a:pPr marL="69850" indent="0" algn="just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Олигополияда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қосылысуға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құштарлық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күшті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себебі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бәсекелес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фирмалардың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бірігулер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нарықтық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үлестерін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айтарлықтай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ұлғайтып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сатып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алушылар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өнім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жеткізушілерге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басымдылық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8460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236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5. Бәсеке және монополия.  </vt:lpstr>
      <vt:lpstr>Бәсекелестік күрес</vt:lpstr>
      <vt:lpstr>Презентация PowerPoint</vt:lpstr>
      <vt:lpstr>Жетілген бәсекенің негізгі шарттары</vt:lpstr>
      <vt:lpstr>Таза монополия</vt:lpstr>
      <vt:lpstr>           Монополистік бәсеке</vt:lpstr>
      <vt:lpstr>              Олигополия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Бәсеке және монополия.  </dc:title>
  <dc:creator>Ainur Ongdash</dc:creator>
  <cp:lastModifiedBy>Moldir zh.</cp:lastModifiedBy>
  <cp:revision>2</cp:revision>
  <dcterms:created xsi:type="dcterms:W3CDTF">2015-12-02T08:52:19Z</dcterms:created>
  <dcterms:modified xsi:type="dcterms:W3CDTF">2020-04-04T16:13:00Z</dcterms:modified>
</cp:coreProperties>
</file>